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c1h23y6c.aspx" TargetMode="External"/><Relationship Id="rId4" Type="http://schemas.openxmlformats.org/officeDocument/2006/relationships/hyperlink" Target="https://blogs.msdn.microsoft.com/vcblog/2014/12/08/visual-studio-2015-preview-work-in-progress-security-featur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trendmicro.com/trendlabs-security-intelligence/exploring-control-flow-guard-in-windows-1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Flow Guard (CFG)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CSC 840 – Spring 2016</a:t>
            </a:r>
          </a:p>
          <a:p>
            <a:endParaRPr lang="en-US" dirty="0"/>
          </a:p>
          <a:p>
            <a:r>
              <a:rPr lang="en-US" dirty="0" smtClean="0"/>
              <a:t>Josh </a:t>
            </a:r>
            <a:r>
              <a:rPr lang="en-US" dirty="0" err="1" smtClean="0"/>
              <a:t>Stroschein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CFG Target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bitmap is created</a:t>
            </a:r>
          </a:p>
          <a:p>
            <a:pPr lvl="1"/>
            <a:r>
              <a:rPr lang="en-US" dirty="0" smtClean="0"/>
              <a:t>This bitmap represents the starting location of functions in process space</a:t>
            </a:r>
          </a:p>
          <a:p>
            <a:pPr lvl="1"/>
            <a:endParaRPr lang="en-US" dirty="0"/>
          </a:p>
          <a:p>
            <a:r>
              <a:rPr lang="en-US" dirty="0" smtClean="0"/>
              <a:t>What this means</a:t>
            </a:r>
          </a:p>
          <a:p>
            <a:pPr lvl="1"/>
            <a:r>
              <a:rPr lang="en-US" dirty="0" smtClean="0"/>
              <a:t>There isn’t a one-to-one mapping of all valid call sites</a:t>
            </a:r>
          </a:p>
          <a:p>
            <a:pPr lvl="1"/>
            <a:r>
              <a:rPr lang="en-US" dirty="0" smtClean="0"/>
              <a:t>This allows for exploitation still – if you can find what you need </a:t>
            </a:r>
          </a:p>
          <a:p>
            <a:pPr lvl="1"/>
            <a:endParaRPr lang="en-US" dirty="0"/>
          </a:p>
          <a:p>
            <a:r>
              <a:rPr lang="en-US" dirty="0" smtClean="0"/>
              <a:t>Return sites are not checked either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2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dirty="0" smtClean="0"/>
              <a:t>how the </a:t>
            </a:r>
            <a:r>
              <a:rPr lang="en-US" dirty="0" err="1" smtClean="0"/>
              <a:t>CFGBitmap</a:t>
            </a:r>
            <a:r>
              <a:rPr lang="en-US" dirty="0" smtClean="0"/>
              <a:t> is created</a:t>
            </a:r>
          </a:p>
          <a:p>
            <a:pPr lvl="1"/>
            <a:r>
              <a:rPr lang="en-US" dirty="0" smtClean="0"/>
              <a:t>Impact this has on the effectiveness of CFG</a:t>
            </a:r>
          </a:p>
          <a:p>
            <a:pPr lvl="1"/>
            <a:endParaRPr lang="en-US" dirty="0"/>
          </a:p>
          <a:p>
            <a:r>
              <a:rPr lang="en-US" dirty="0" smtClean="0"/>
              <a:t>Explore other avenues of bypass for CFG</a:t>
            </a:r>
          </a:p>
          <a:p>
            <a:pPr lvl="1"/>
            <a:r>
              <a:rPr lang="en-US" dirty="0" smtClean="0"/>
              <a:t>Can I get working ROP?</a:t>
            </a:r>
          </a:p>
          <a:p>
            <a:pPr lvl="1"/>
            <a:endParaRPr lang="en-US" dirty="0"/>
          </a:p>
          <a:p>
            <a:r>
              <a:rPr lang="en-US" dirty="0" smtClean="0"/>
              <a:t>What else could be created to fill “gaps</a:t>
            </a:r>
            <a:r>
              <a:rPr lang="en-US" smtClean="0"/>
              <a:t>” left by CFG?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Control Flow Guard: </a:t>
            </a:r>
            <a:r>
              <a:rPr lang="en-US" dirty="0">
                <a:hlinkClick r:id="rId2"/>
              </a:rPr>
              <a:t>http://blog.trendmicro.com/trendlabs-security-intelligence/exploring-control-flow-guard-in-windows-10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Dumpbin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msdn.microsoft.com/en-us/library/c1h23y6c.aspx</a:t>
            </a:r>
            <a:endParaRPr lang="en-US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/>
              <a:t>Intro to CFG: </a:t>
            </a:r>
            <a:r>
              <a:rPr lang="en-US" dirty="0">
                <a:hlinkClick r:id="rId4"/>
              </a:rPr>
              <a:t>https://blogs.msdn.microsoft.com/vcblog/2014/12/08/visual-studio-2015-preview-work-in-progress-security-feature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Dissertation research is focused on reverse engineering and security vulnerability discovery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CFG is latest efforts by Microsoft to reduce attack surface in Windows Operating System</a:t>
            </a:r>
          </a:p>
          <a:p>
            <a:endParaRPr lang="en-US" dirty="0"/>
          </a:p>
          <a:p>
            <a:r>
              <a:rPr lang="en-US" dirty="0" smtClean="0"/>
              <a:t>How effective is CFG?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Main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does CFG work?  What is the difference between a binary using CFG and those that are not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Is CFG effective?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What gaps does it fill in exploit mitigation?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Are there ways to bypass CFG?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What gaps does it not feel or leave behind?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smtClean="0"/>
              <a:t>More security research can focus on this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6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’Normal’ call – address is determined when program is compiled</a:t>
            </a:r>
          </a:p>
          <a:p>
            <a:pPr lvl="1"/>
            <a:r>
              <a:rPr lang="en-US" dirty="0" smtClean="0"/>
              <a:t>This can be checked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Indirect – address is determined at runtime</a:t>
            </a:r>
          </a:p>
          <a:p>
            <a:pPr lvl="1"/>
            <a:r>
              <a:rPr lang="en-US" dirty="0" smtClean="0"/>
              <a:t>This can be abused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9" t="47949" r="32603" b="45128"/>
          <a:stretch/>
        </p:blipFill>
        <p:spPr>
          <a:xfrm>
            <a:off x="3037254" y="2632807"/>
            <a:ext cx="4431323" cy="1391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9" t="51025" r="46333" b="41026"/>
          <a:stretch/>
        </p:blipFill>
        <p:spPr>
          <a:xfrm>
            <a:off x="3379309" y="4642337"/>
            <a:ext cx="4089268" cy="156503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785338" y="5205046"/>
            <a:ext cx="3182816" cy="7724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61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Guard (CFG)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with Windows 10 and Windows 8.1 Update 3</a:t>
            </a:r>
          </a:p>
          <a:p>
            <a:pPr lvl="1"/>
            <a:r>
              <a:rPr lang="en-US" dirty="0" smtClean="0"/>
              <a:t>Goal is to address ’gaps’ left by protections like DEP and ASLR</a:t>
            </a:r>
          </a:p>
          <a:p>
            <a:pPr lvl="1"/>
            <a:endParaRPr lang="en-US" dirty="0"/>
          </a:p>
          <a:p>
            <a:r>
              <a:rPr lang="en-US" dirty="0" smtClean="0"/>
              <a:t>To be implemented, compiler and OS have to support</a:t>
            </a:r>
          </a:p>
          <a:p>
            <a:pPr lvl="1"/>
            <a:r>
              <a:rPr lang="en-US" dirty="0" smtClean="0"/>
              <a:t>When building a program, tell compiler/linker to use</a:t>
            </a:r>
          </a:p>
          <a:p>
            <a:pPr lvl="2"/>
            <a:r>
              <a:rPr lang="en-US" dirty="0" smtClean="0"/>
              <a:t>cl /</a:t>
            </a:r>
            <a:r>
              <a:rPr lang="en-US" dirty="0" err="1" smtClean="0"/>
              <a:t>guard:cf</a:t>
            </a:r>
            <a:r>
              <a:rPr lang="en-US" dirty="0" smtClean="0"/>
              <a:t> </a:t>
            </a:r>
            <a:r>
              <a:rPr lang="en-US" dirty="0" err="1" smtClean="0"/>
              <a:t>test.cpp</a:t>
            </a:r>
            <a:r>
              <a:rPr lang="en-US" dirty="0" smtClean="0"/>
              <a:t> /link /</a:t>
            </a:r>
            <a:r>
              <a:rPr lang="en-US" dirty="0" err="1" smtClean="0"/>
              <a:t>guard:cf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to tell if binary is using CFG?</a:t>
            </a:r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dumpbin</a:t>
            </a:r>
            <a:r>
              <a:rPr lang="en-US" dirty="0" smtClean="0"/>
              <a:t> – </a:t>
            </a:r>
            <a:r>
              <a:rPr lang="en-US" dirty="0" err="1" smtClean="0"/>
              <a:t>dumpbin</a:t>
            </a:r>
            <a:r>
              <a:rPr lang="en-US" dirty="0" smtClean="0"/>
              <a:t> /headers /</a:t>
            </a:r>
            <a:r>
              <a:rPr lang="en-US" dirty="0" err="1" smtClean="0"/>
              <a:t>loadconfig</a:t>
            </a:r>
            <a:r>
              <a:rPr lang="en-US" dirty="0" smtClean="0"/>
              <a:t> </a:t>
            </a:r>
            <a:r>
              <a:rPr lang="en-US" dirty="0" err="1" smtClean="0"/>
              <a:t>test.exe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t="38408" r="65946" b="53035"/>
          <a:stretch/>
        </p:blipFill>
        <p:spPr>
          <a:xfrm>
            <a:off x="3862317" y="5104263"/>
            <a:ext cx="3359252" cy="114641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591869" y="5773561"/>
            <a:ext cx="2088107" cy="68238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0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CFG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Identifies every location (site) where an indirect call is made</a:t>
            </a:r>
          </a:p>
          <a:p>
            <a:pPr lvl="1"/>
            <a:r>
              <a:rPr lang="en-US" dirty="0" smtClean="0"/>
              <a:t>Injects a check – before every indirect-call is made makes sure that the address is expected</a:t>
            </a:r>
          </a:p>
          <a:p>
            <a:pPr lvl="1"/>
            <a:r>
              <a:rPr lang="en-US" dirty="0" smtClean="0"/>
              <a:t>If this check fails, so does the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9" t="51025" r="46333" b="41026"/>
          <a:stretch/>
        </p:blipFill>
        <p:spPr>
          <a:xfrm>
            <a:off x="1209314" y="3256131"/>
            <a:ext cx="4089268" cy="1565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4205" y="4985735"/>
            <a:ext cx="127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Indirect call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4508" y="3256131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How is this abused?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4698" y="3842675"/>
            <a:ext cx="469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Attacker supplies address to call for value in EAX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725839" y="4190942"/>
            <a:ext cx="2688609" cy="435649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3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CFG 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6" t="58584" r="39843" b="29952"/>
          <a:stretch/>
        </p:blipFill>
        <p:spPr>
          <a:xfrm>
            <a:off x="6172107" y="3057099"/>
            <a:ext cx="5820956" cy="2088107"/>
          </a:xfrm>
          <a:ln w="53975">
            <a:solidFill>
              <a:srgbClr val="7030A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236423" y="240200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With CFG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4" t="60299" r="43951" b="31940"/>
          <a:stretch/>
        </p:blipFill>
        <p:spPr>
          <a:xfrm>
            <a:off x="108312" y="3057099"/>
            <a:ext cx="5835999" cy="2088107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97290" y="2388358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Without CFG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26987" y="5595582"/>
            <a:ext cx="514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target location is checked </a:t>
            </a:r>
            <a:r>
              <a:rPr lang="en-US" smtClean="0"/>
              <a:t>before the call is made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4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CFG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14493" r="69371" b="73136"/>
          <a:stretch/>
        </p:blipFill>
        <p:spPr>
          <a:xfrm>
            <a:off x="8193263" y="2119497"/>
            <a:ext cx="3527168" cy="1579046"/>
          </a:xfrm>
        </p:spPr>
      </p:pic>
      <p:sp>
        <p:nvSpPr>
          <p:cNvPr id="5" name="TextBox 4"/>
          <p:cNvSpPr txBox="1"/>
          <p:nvPr/>
        </p:nvSpPr>
        <p:spPr>
          <a:xfrm>
            <a:off x="4940453" y="1750165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With Hooking &amp; CFG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t="36418" r="66994" b="56020"/>
          <a:stretch/>
        </p:blipFill>
        <p:spPr>
          <a:xfrm>
            <a:off x="709684" y="2142698"/>
            <a:ext cx="4411820" cy="1132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6" t="15125" r="37193" b="77910"/>
          <a:stretch/>
        </p:blipFill>
        <p:spPr>
          <a:xfrm>
            <a:off x="709684" y="4192983"/>
            <a:ext cx="3497729" cy="1569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1" t="69254" r="29106" b="24179"/>
          <a:stretch/>
        </p:blipFill>
        <p:spPr>
          <a:xfrm>
            <a:off x="5230847" y="4471202"/>
            <a:ext cx="5924833" cy="101305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915594" y="2709080"/>
            <a:ext cx="1083202" cy="2026693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215846" y="4735773"/>
            <a:ext cx="2229611" cy="117566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079475" y="3698543"/>
            <a:ext cx="477671" cy="1096013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7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CFG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35025" r="60356" b="53632"/>
          <a:stretch/>
        </p:blipFill>
        <p:spPr>
          <a:xfrm>
            <a:off x="4394578" y="2739105"/>
            <a:ext cx="7793714" cy="2733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2387" y="1773366"/>
            <a:ext cx="381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Hooking Attempt – Call to </a:t>
            </a:r>
            <a:r>
              <a:rPr lang="en-US" b="1" dirty="0" err="1" smtClean="0"/>
              <a:t>VirtualAlloc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64775" y="2975212"/>
            <a:ext cx="227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Demo will cover setup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41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</TotalTime>
  <Words>369</Words>
  <Application>Microsoft Macintosh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Control Flow Guard (CFG)</vt:lpstr>
      <vt:lpstr>Why I care</vt:lpstr>
      <vt:lpstr>Three Main Ideas</vt:lpstr>
      <vt:lpstr>Indirect Calls</vt:lpstr>
      <vt:lpstr>Control Flow Guard (CFG)</vt:lpstr>
      <vt:lpstr>How does CFG work?</vt:lpstr>
      <vt:lpstr>How Does CFG Work?</vt:lpstr>
      <vt:lpstr>Testing CFG</vt:lpstr>
      <vt:lpstr>Testing CFG</vt:lpstr>
      <vt:lpstr>CFG Target Addresses</vt:lpstr>
      <vt:lpstr>Future Direction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Hooking Vtables</dc:title>
  <dc:creator>Stroschein, Joshua</dc:creator>
  <cp:lastModifiedBy>Stroschein, Joshua</cp:lastModifiedBy>
  <cp:revision>20</cp:revision>
  <dcterms:created xsi:type="dcterms:W3CDTF">2016-01-30T15:37:56Z</dcterms:created>
  <dcterms:modified xsi:type="dcterms:W3CDTF">2016-02-18T21:55:41Z</dcterms:modified>
</cp:coreProperties>
</file>